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4" r:id="rId2"/>
    <p:sldId id="261" r:id="rId3"/>
    <p:sldId id="256" r:id="rId4"/>
    <p:sldId id="257" r:id="rId5"/>
    <p:sldId id="258" r:id="rId6"/>
    <p:sldId id="262" r:id="rId7"/>
    <p:sldId id="263" r:id="rId8"/>
    <p:sldId id="259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1"/>
    <p:restoredTop sz="94667"/>
  </p:normalViewPr>
  <p:slideViewPr>
    <p:cSldViewPr snapToGrid="0" snapToObjects="1">
      <p:cViewPr varScale="1">
        <p:scale>
          <a:sx n="113" d="100"/>
          <a:sy n="113" d="100"/>
        </p:scale>
        <p:origin x="208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png>
</file>

<file path=ppt/media/image22.tiff>
</file>

<file path=ppt/media/image23.tiff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019B7-1EF8-754B-B98A-E2462B09C95D}" type="datetimeFigureOut">
              <a:rPr lang="en-US" smtClean="0"/>
              <a:t>1/25/18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697BA4-740C-6A4D-BDE2-7B60397EA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781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55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9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47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967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56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97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332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62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10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FBA616-8302-6E43-A756-D4916C694F91}" type="datetimeFigureOut">
              <a:rPr lang="en-US" smtClean="0"/>
              <a:t>1/25/18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5EDFC1-613D-8B48-A234-241A73FE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8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hyperlink" Target="https://bioconductor.org/packages/release/bioc/html/MAST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0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Relationship Id="rId3" Type="http://schemas.openxmlformats.org/officeDocument/2006/relationships/image" Target="../media/image1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Relationship Id="rId3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Relationship Id="rId3" Type="http://schemas.openxmlformats.org/officeDocument/2006/relationships/image" Target="../media/image2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hsiao999/Humanzee" TargetMode="External"/><Relationship Id="rId4" Type="http://schemas.openxmlformats.org/officeDocument/2006/relationships/hyperlink" Target="https://github.com/ppapasaikas/griph" TargetMode="External"/><Relationship Id="rId5" Type="http://schemas.openxmlformats.org/officeDocument/2006/relationships/hyperlink" Target="https://github.com/catavallejos/BASiCS" TargetMode="External"/><Relationship Id="rId6" Type="http://schemas.openxmlformats.org/officeDocument/2006/relationships/hyperlink" Target="https://github.com/PMBio/scLVM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bioconductor.org/packages/release/bioc/html/RUVSeq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88929" y="1354667"/>
            <a:ext cx="73140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primer </a:t>
            </a:r>
            <a:r>
              <a:rPr lang="en-US" sz="2800" b="1" i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on SC-</a:t>
            </a:r>
            <a:r>
              <a:rPr lang="en-US" sz="2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RNAseq</a:t>
            </a:r>
            <a:r>
              <a:rPr lang="en-US" sz="2800" b="1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</a:t>
            </a:r>
            <a:r>
              <a:rPr lang="en-US" sz="2800" b="1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omputational analyses</a:t>
            </a:r>
            <a:endParaRPr lang="en-US" sz="28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Subtitle 6"/>
          <p:cNvSpPr>
            <a:spLocks noGrp="1"/>
          </p:cNvSpPr>
          <p:nvPr>
            <p:ph type="subTitle" idx="1"/>
          </p:nvPr>
        </p:nvSpPr>
        <p:spPr>
          <a:xfrm>
            <a:off x="2169054" y="3086843"/>
            <a:ext cx="8057095" cy="1775288"/>
          </a:xfrm>
        </p:spPr>
        <p:txBody>
          <a:bodyPr>
            <a:normAutofit/>
          </a:bodyPr>
          <a:lstStyle/>
          <a:p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Panagiotis Papasaikas,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</a:rPr>
              <a:t>Atul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</a:rPr>
              <a:t>Sethi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FMI Computational Biology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Basel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,  25-01-2018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30616" y="5424756"/>
            <a:ext cx="5133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Single Cell analyses introductory tutorial available at:</a:t>
            </a:r>
          </a:p>
          <a:p>
            <a:r>
              <a:rPr lang="en-US" u="sng" dirty="0" smtClean="0">
                <a:solidFill>
                  <a:schemeClr val="accent1"/>
                </a:solidFill>
              </a:rPr>
              <a:t>https://</a:t>
            </a:r>
            <a:r>
              <a:rPr lang="en-US" u="sng" dirty="0" err="1" smtClean="0">
                <a:solidFill>
                  <a:schemeClr val="accent1"/>
                </a:solidFill>
              </a:rPr>
              <a:t>ppapasaikas.github.io</a:t>
            </a:r>
            <a:r>
              <a:rPr lang="en-US" u="sng" dirty="0" smtClean="0">
                <a:solidFill>
                  <a:schemeClr val="accent1"/>
                </a:solidFill>
              </a:rPr>
              <a:t>/BC2_SingleCell/</a:t>
            </a:r>
            <a:endParaRPr lang="en-US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616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457199" y="274638"/>
            <a:ext cx="11208657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RUVSeq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" y="6536377"/>
            <a:ext cx="233061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Risso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et al.,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Nature Biotech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2014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7" y="1468897"/>
            <a:ext cx="105105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+mn-lt"/>
              </a:rPr>
              <a:t>Generalized Linear Model framework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70850" y="3068960"/>
            <a:ext cx="1224136" cy="936104"/>
          </a:xfrm>
          <a:prstGeom prst="rect">
            <a:avLst/>
          </a:prstGeom>
          <a:noFill/>
        </p:spPr>
        <p:txBody>
          <a:bodyPr wrap="square" lIns="36000" tIns="0" rIns="36000" bIns="0" rtlCol="0">
            <a:noAutofit/>
          </a:bodyPr>
          <a:lstStyle/>
          <a:p>
            <a:pPr algn="ctr"/>
            <a:r>
              <a:rPr lang="en-US" sz="1800" dirty="0" smtClean="0">
                <a:latin typeface="+mn-lt"/>
              </a:rPr>
              <a:t>Observed gene level read counts</a:t>
            </a:r>
            <a:endParaRPr lang="en-US" sz="1800" i="1" dirty="0" smtClean="0">
              <a:latin typeface="Times New Roman"/>
              <a:cs typeface="Times New Roman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99612" y="2924944"/>
            <a:ext cx="1417871" cy="864096"/>
          </a:xfrm>
          <a:prstGeom prst="rect">
            <a:avLst/>
          </a:prstGeom>
          <a:noFill/>
        </p:spPr>
        <p:txBody>
          <a:bodyPr wrap="square" lIns="36000" tIns="0" rIns="36000" bIns="0" rtlCol="0">
            <a:noAutofit/>
          </a:bodyPr>
          <a:lstStyle/>
          <a:p>
            <a:pPr algn="ctr"/>
            <a:r>
              <a:rPr lang="en-US" sz="1800" dirty="0" smtClean="0">
                <a:latin typeface="+mn-lt"/>
              </a:rPr>
              <a:t>Sample offset – sequencing depth</a:t>
            </a:r>
            <a:endParaRPr lang="en-US" sz="1800" i="1" dirty="0" smtClean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55196" y="3759423"/>
            <a:ext cx="1872208" cy="1152128"/>
          </a:xfrm>
          <a:prstGeom prst="rect">
            <a:avLst/>
          </a:prstGeom>
          <a:noFill/>
        </p:spPr>
        <p:txBody>
          <a:bodyPr wrap="square" lIns="36000" tIns="0" rIns="36000" bIns="0" rtlCol="0">
            <a:noAutofit/>
          </a:bodyPr>
          <a:lstStyle/>
          <a:p>
            <a:pPr algn="ctr"/>
            <a:r>
              <a:rPr lang="en-US" sz="1800" dirty="0"/>
              <a:t>vector of unwanted </a:t>
            </a:r>
            <a:r>
              <a:rPr lang="en-US" sz="1800" dirty="0" smtClean="0"/>
              <a:t>variation - cell </a:t>
            </a:r>
            <a:r>
              <a:rPr lang="en-US" sz="1800" dirty="0" smtClean="0"/>
              <a:t>cycle, </a:t>
            </a:r>
            <a:r>
              <a:rPr lang="en-US" sz="1800" dirty="0" smtClean="0"/>
              <a:t>chip, </a:t>
            </a:r>
            <a:r>
              <a:rPr lang="en-US" dirty="0" smtClean="0"/>
              <a:t>library complexity</a:t>
            </a:r>
            <a:endParaRPr lang="en-US" sz="1800" dirty="0"/>
          </a:p>
        </p:txBody>
      </p:sp>
      <p:sp>
        <p:nvSpPr>
          <p:cNvPr id="9" name="TextBox 8"/>
          <p:cNvSpPr txBox="1"/>
          <p:nvPr/>
        </p:nvSpPr>
        <p:spPr>
          <a:xfrm>
            <a:off x="7071420" y="3789040"/>
            <a:ext cx="1849919" cy="1152128"/>
          </a:xfrm>
          <a:prstGeom prst="rect">
            <a:avLst/>
          </a:prstGeom>
          <a:noFill/>
        </p:spPr>
        <p:txBody>
          <a:bodyPr wrap="square" lIns="36000" tIns="0" rIns="36000" bIns="0" rtlCol="0">
            <a:noAutofit/>
          </a:bodyPr>
          <a:lstStyle/>
          <a:p>
            <a:pPr algn="ctr"/>
            <a:r>
              <a:rPr lang="en-US" sz="1800" dirty="0"/>
              <a:t>vector of </a:t>
            </a:r>
            <a:r>
              <a:rPr lang="en-US" sz="1800" dirty="0" smtClean="0"/>
              <a:t>wanted variation – </a:t>
            </a:r>
          </a:p>
          <a:p>
            <a:pPr algn="ctr"/>
            <a:r>
              <a:rPr lang="en-US" dirty="0" smtClean="0"/>
              <a:t>Condition / </a:t>
            </a:r>
          </a:p>
          <a:p>
            <a:pPr algn="ctr"/>
            <a:r>
              <a:rPr lang="en-US" sz="1800" dirty="0" smtClean="0"/>
              <a:t>Treatment / Pathways / </a:t>
            </a:r>
          </a:p>
          <a:p>
            <a:pPr algn="ctr"/>
            <a:r>
              <a:rPr lang="en-US" sz="1800" dirty="0" smtClean="0"/>
              <a:t>Gene Sets</a:t>
            </a:r>
          </a:p>
          <a:p>
            <a:pPr algn="ctr"/>
            <a:endParaRPr lang="en-US" sz="1800" dirty="0"/>
          </a:p>
        </p:txBody>
      </p:sp>
      <p:cxnSp>
        <p:nvCxnSpPr>
          <p:cNvPr id="10" name="Straight Connector 9"/>
          <p:cNvCxnSpPr>
            <a:stCxn id="6" idx="0"/>
            <a:endCxn id="11" idx="2"/>
          </p:cNvCxnSpPr>
          <p:nvPr/>
        </p:nvCxnSpPr>
        <p:spPr bwMode="auto">
          <a:xfrm flipV="1">
            <a:off x="4182918" y="2463280"/>
            <a:ext cx="184277" cy="60568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Rectangle 10"/>
          <p:cNvSpPr/>
          <p:nvPr/>
        </p:nvSpPr>
        <p:spPr bwMode="auto">
          <a:xfrm>
            <a:off x="4097195" y="2463279"/>
            <a:ext cx="540000" cy="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cxnSp>
        <p:nvCxnSpPr>
          <p:cNvPr id="12" name="Straight Connector 11"/>
          <p:cNvCxnSpPr>
            <a:stCxn id="8" idx="0"/>
            <a:endCxn id="13" idx="2"/>
          </p:cNvCxnSpPr>
          <p:nvPr/>
        </p:nvCxnSpPr>
        <p:spPr bwMode="auto">
          <a:xfrm flipV="1">
            <a:off x="5991300" y="2463280"/>
            <a:ext cx="539773" cy="1296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Rectangle 12"/>
          <p:cNvSpPr/>
          <p:nvPr/>
        </p:nvSpPr>
        <p:spPr bwMode="auto">
          <a:xfrm>
            <a:off x="6405075" y="2463279"/>
            <a:ext cx="251996" cy="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cxnSp>
        <p:nvCxnSpPr>
          <p:cNvPr id="16" name="Straight Connector 15"/>
          <p:cNvCxnSpPr>
            <a:stCxn id="9" idx="0"/>
            <a:endCxn id="17" idx="2"/>
          </p:cNvCxnSpPr>
          <p:nvPr/>
        </p:nvCxnSpPr>
        <p:spPr bwMode="auto">
          <a:xfrm flipH="1" flipV="1">
            <a:off x="7381485" y="2463280"/>
            <a:ext cx="614895" cy="13257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Rectangle 16"/>
          <p:cNvSpPr/>
          <p:nvPr/>
        </p:nvSpPr>
        <p:spPr bwMode="auto">
          <a:xfrm>
            <a:off x="7255487" y="2463279"/>
            <a:ext cx="251996" cy="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cxnSp>
        <p:nvCxnSpPr>
          <p:cNvPr id="18" name="Straight Connector 17"/>
          <p:cNvCxnSpPr>
            <a:stCxn id="7" idx="0"/>
            <a:endCxn id="20" idx="2"/>
          </p:cNvCxnSpPr>
          <p:nvPr/>
        </p:nvCxnSpPr>
        <p:spPr bwMode="auto">
          <a:xfrm flipH="1" flipV="1">
            <a:off x="8097550" y="2448001"/>
            <a:ext cx="1410998" cy="4769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7004" y="2031231"/>
            <a:ext cx="4852358" cy="383081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 bwMode="auto">
          <a:xfrm>
            <a:off x="7971552" y="2448000"/>
            <a:ext cx="251996" cy="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83567" y="5769383"/>
            <a:ext cx="105105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cs typeface="Calibri"/>
              </a:rPr>
              <a:t>Explicitly specifying X and </a:t>
            </a:r>
            <a:r>
              <a:rPr lang="en-US" sz="2000" dirty="0" smtClean="0">
                <a:cs typeface="Calibri"/>
              </a:rPr>
              <a:t>W, </a:t>
            </a:r>
            <a:r>
              <a:rPr lang="en-US" sz="2000" dirty="0">
                <a:cs typeface="Calibri"/>
              </a:rPr>
              <a:t>and let them compete to explain observed expression</a:t>
            </a:r>
          </a:p>
        </p:txBody>
      </p:sp>
    </p:spTree>
    <p:extLst>
      <p:ext uri="{BB962C8B-B14F-4D97-AF65-F5344CB8AC3E}">
        <p14:creationId xmlns:p14="http://schemas.microsoft.com/office/powerpoint/2010/main" val="158148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57200" y="274638"/>
            <a:ext cx="11263086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 err="1" smtClean="0"/>
              <a:t>RUVg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dirty="0" smtClean="0"/>
              <a:t>Using negative control genes (ERCC spike-ins, </a:t>
            </a:r>
            <a:r>
              <a:rPr lang="en-US" sz="2200" dirty="0" smtClean="0"/>
              <a:t>housekeeping </a:t>
            </a:r>
            <a:r>
              <a:rPr lang="en-US" sz="2200" dirty="0" smtClean="0"/>
              <a:t>genes)</a:t>
            </a:r>
            <a:endParaRPr lang="en-US" sz="22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>
          <a:blip r:embed="rId2"/>
          <a:srcRect t="6003" b="6003"/>
          <a:stretch>
            <a:fillRect/>
          </a:stretch>
        </p:blipFill>
        <p:spPr>
          <a:xfrm>
            <a:off x="697832" y="2860200"/>
            <a:ext cx="4582139" cy="2520000"/>
          </a:xfrm>
          <a:prstGeom prst="rect">
            <a:avLst/>
          </a:prstGeom>
        </p:spPr>
      </p:pic>
      <p:pic>
        <p:nvPicPr>
          <p:cNvPr id="10" name="Content Placeholder 3"/>
          <p:cNvPicPr>
            <a:picLocks noChangeAspect="1"/>
          </p:cNvPicPr>
          <p:nvPr/>
        </p:nvPicPr>
        <p:blipFill>
          <a:blip r:embed="rId3"/>
          <a:srcRect t="6003" b="6003"/>
          <a:stretch>
            <a:fillRect/>
          </a:stretch>
        </p:blipFill>
        <p:spPr>
          <a:xfrm>
            <a:off x="6713608" y="2860200"/>
            <a:ext cx="4582139" cy="252000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697832" y="2339473"/>
            <a:ext cx="4582139" cy="37949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dirty="0" smtClean="0"/>
              <a:t>K=1</a:t>
            </a:r>
            <a:endParaRPr lang="en-US" sz="22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718963" y="2480703"/>
            <a:ext cx="4582139" cy="37949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dirty="0" smtClean="0"/>
              <a:t>K=2</a:t>
            </a:r>
            <a:endParaRPr lang="en-US" sz="2200" dirty="0"/>
          </a:p>
        </p:txBody>
      </p:sp>
      <p:sp>
        <p:nvSpPr>
          <p:cNvPr id="13" name="TextBox 12"/>
          <p:cNvSpPr txBox="1"/>
          <p:nvPr/>
        </p:nvSpPr>
        <p:spPr>
          <a:xfrm>
            <a:off x="2" y="6536377"/>
            <a:ext cx="233061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Risso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et al.,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Nature Biotech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2014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539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57200" y="274638"/>
            <a:ext cx="11263086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 smtClean="0"/>
              <a:t>RUVs</a:t>
            </a:r>
            <a:r>
              <a:rPr lang="en-US" dirty="0" smtClean="0"/>
              <a:t> </a:t>
            </a:r>
          </a:p>
          <a:p>
            <a:r>
              <a:rPr lang="en-US" sz="2200" dirty="0"/>
              <a:t>Using centered (technical) replicate / negative control </a:t>
            </a:r>
            <a:r>
              <a:rPr lang="en-US" sz="2200" dirty="0" smtClean="0"/>
              <a:t>samples</a:t>
            </a:r>
            <a:endParaRPr lang="en-US" sz="22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697832" y="2339473"/>
            <a:ext cx="4582139" cy="37949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dirty="0" smtClean="0"/>
              <a:t>K=1</a:t>
            </a:r>
            <a:endParaRPr lang="en-US" sz="22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718963" y="2480703"/>
            <a:ext cx="4582139" cy="37949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dirty="0" smtClean="0"/>
              <a:t>K=2</a:t>
            </a:r>
            <a:endParaRPr lang="en-US" sz="2200" dirty="0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2"/>
          <a:srcRect t="6003" b="6003"/>
          <a:stretch>
            <a:fillRect/>
          </a:stretch>
        </p:blipFill>
        <p:spPr>
          <a:xfrm>
            <a:off x="697832" y="2860200"/>
            <a:ext cx="4582139" cy="2520000"/>
          </a:xfrm>
          <a:prstGeom prst="rect">
            <a:avLst/>
          </a:prstGeom>
        </p:spPr>
      </p:pic>
      <p:pic>
        <p:nvPicPr>
          <p:cNvPr id="14" name="Content Placeholder 3"/>
          <p:cNvPicPr>
            <a:picLocks noChangeAspect="1"/>
          </p:cNvPicPr>
          <p:nvPr/>
        </p:nvPicPr>
        <p:blipFill>
          <a:blip r:embed="rId3"/>
          <a:srcRect t="6003" b="6003"/>
          <a:stretch>
            <a:fillRect/>
          </a:stretch>
        </p:blipFill>
        <p:spPr>
          <a:xfrm>
            <a:off x="6718963" y="2860200"/>
            <a:ext cx="4582139" cy="2520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" y="6536377"/>
            <a:ext cx="233061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Risso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et al.,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Nature Biotech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2014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3155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57200" y="274638"/>
            <a:ext cx="11263086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 smtClean="0"/>
              <a:t>RUV mixed model</a:t>
            </a:r>
            <a:r>
              <a:rPr lang="en-US" dirty="0" smtClean="0"/>
              <a:t> </a:t>
            </a:r>
          </a:p>
          <a:p>
            <a:r>
              <a:rPr lang="en-US" sz="2400" dirty="0"/>
              <a:t>Estimates variance components due to random </a:t>
            </a:r>
            <a:r>
              <a:rPr lang="en-US" sz="2400" dirty="0" smtClean="0"/>
              <a:t>effects</a:t>
            </a:r>
            <a:endParaRPr lang="en-US" sz="22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>
          <a:blip r:embed="rId2"/>
          <a:srcRect t="6003" b="6003"/>
          <a:stretch>
            <a:fillRect/>
          </a:stretch>
        </p:blipFill>
        <p:spPr>
          <a:xfrm>
            <a:off x="7138147" y="2317913"/>
            <a:ext cx="4582139" cy="2520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83568" y="1638541"/>
            <a:ext cx="597390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i="1" u="sng" dirty="0" err="1" smtClean="0">
                <a:solidFill>
                  <a:srgbClr val="4472C4"/>
                </a:solidFill>
                <a:cs typeface="Calibri"/>
              </a:rPr>
              <a:t>Humanzee</a:t>
            </a:r>
            <a:r>
              <a:rPr lang="en-US" sz="2000" dirty="0">
                <a:solidFill>
                  <a:srgbClr val="000000"/>
                </a:solidFill>
                <a:cs typeface="Calibri"/>
              </a:rPr>
              <a:t> package adapted </a:t>
            </a:r>
            <a:r>
              <a:rPr lang="en-US" sz="2000" dirty="0" err="1">
                <a:solidFill>
                  <a:srgbClr val="000000"/>
                </a:solidFill>
                <a:cs typeface="Calibri"/>
              </a:rPr>
              <a:t>limma’s</a:t>
            </a:r>
            <a:r>
              <a:rPr lang="en-US" sz="2000" dirty="0">
                <a:solidFill>
                  <a:srgbClr val="000000"/>
                </a:solidFill>
                <a:cs typeface="Calibri"/>
              </a:rPr>
              <a:t> algorithm for estimating variance components due to random effects. </a:t>
            </a:r>
            <a:endParaRPr lang="en-US" sz="2000" dirty="0" smtClean="0">
              <a:solidFill>
                <a:srgbClr val="00000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dirty="0" smtClean="0">
              <a:solidFill>
                <a:srgbClr val="00000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  <a:cs typeface="Calibri"/>
              </a:rPr>
              <a:t>Assumption: </a:t>
            </a:r>
            <a:r>
              <a:rPr lang="en-US" sz="2000" dirty="0">
                <a:solidFill>
                  <a:srgbClr val="000000"/>
                </a:solidFill>
                <a:cs typeface="Calibri"/>
              </a:rPr>
              <a:t>Biological replicates (or batches within an individual in this case</a:t>
            </a:r>
            <a:r>
              <a:rPr lang="en-US" sz="2000" dirty="0" smtClean="0">
                <a:solidFill>
                  <a:srgbClr val="000000"/>
                </a:solidFill>
                <a:cs typeface="Calibri"/>
              </a:rPr>
              <a:t>) share </a:t>
            </a:r>
            <a:r>
              <a:rPr lang="en-US" sz="2000" dirty="0">
                <a:solidFill>
                  <a:srgbClr val="000000"/>
                </a:solidFill>
                <a:cs typeface="Calibri"/>
              </a:rPr>
              <a:t>similar correlation across genes. </a:t>
            </a:r>
            <a:endParaRPr lang="en-US" sz="2000" dirty="0" smtClean="0">
              <a:solidFill>
                <a:srgbClr val="000000"/>
              </a:solidFill>
              <a:cs typeface="Calibri"/>
            </a:endParaRPr>
          </a:p>
          <a:p>
            <a:endParaRPr lang="en-US" sz="2000" dirty="0">
              <a:solidFill>
                <a:srgbClr val="00000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cs typeface="Calibri"/>
              </a:rPr>
              <a:t>For every single gene, </a:t>
            </a:r>
            <a:r>
              <a:rPr lang="en-US" sz="2000" dirty="0" smtClean="0">
                <a:solidFill>
                  <a:srgbClr val="000000"/>
                </a:solidFill>
                <a:cs typeface="Calibri"/>
              </a:rPr>
              <a:t>fit </a:t>
            </a:r>
            <a:r>
              <a:rPr lang="en-US" sz="2000" dirty="0">
                <a:solidFill>
                  <a:srgbClr val="000000"/>
                </a:solidFill>
                <a:cs typeface="Calibri"/>
              </a:rPr>
              <a:t>a mixed model assuming differences between batches are not individual-</a:t>
            </a:r>
            <a:r>
              <a:rPr lang="en-US" sz="2000" dirty="0" smtClean="0">
                <a:solidFill>
                  <a:srgbClr val="000000"/>
                </a:solidFill>
                <a:cs typeface="Calibri"/>
              </a:rPr>
              <a:t>specific.</a:t>
            </a:r>
          </a:p>
        </p:txBody>
      </p:sp>
    </p:spTree>
    <p:extLst>
      <p:ext uri="{BB962C8B-B14F-4D97-AF65-F5344CB8AC3E}">
        <p14:creationId xmlns:p14="http://schemas.microsoft.com/office/powerpoint/2010/main" val="74756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457199" y="274638"/>
            <a:ext cx="11208657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Differential Expression Analyses</a:t>
            </a:r>
            <a:endParaRPr lang="en-US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57199" y="1600201"/>
            <a:ext cx="11208657" cy="7927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l" defTabSz="457200">
              <a:lnSpc>
                <a:spcPct val="100000"/>
              </a:lnSpc>
              <a:spcBef>
                <a:spcPct val="20000"/>
              </a:spcBef>
              <a:buFont typeface="Arial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Compared to bulk RNA-</a:t>
            </a:r>
            <a:r>
              <a:rPr lang="en-US" sz="2000" dirty="0" err="1">
                <a:solidFill>
                  <a:prstClr val="black"/>
                </a:solidFill>
              </a:rPr>
              <a:t>seq</a:t>
            </a:r>
            <a:r>
              <a:rPr lang="en-US" sz="2000" dirty="0">
                <a:solidFill>
                  <a:prstClr val="black"/>
                </a:solidFill>
              </a:rPr>
              <a:t> profiles, single cell measurements have a high dropout rates relative to the non-zero read counts</a:t>
            </a:r>
            <a:r>
              <a:rPr lang="en-US" sz="2000" dirty="0" smtClean="0">
                <a:solidFill>
                  <a:prstClr val="black"/>
                </a:solidFill>
              </a:rPr>
              <a:t>.</a:t>
            </a:r>
            <a:endParaRPr lang="en-US" sz="2000" i="1" dirty="0">
              <a:solidFill>
                <a:prstClr val="black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154" y="2452363"/>
            <a:ext cx="4032000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3154" y="2452363"/>
            <a:ext cx="4032000" cy="25200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935894" y="2392902"/>
            <a:ext cx="8229600" cy="38881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/>
              <a:t>		Negative Binomial					Zero-inflated Negative Binomial</a:t>
            </a:r>
            <a:endParaRPr lang="en-US" sz="1800" i="1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67369" y="4972362"/>
            <a:ext cx="11550888" cy="18856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l" defTabSz="457200">
              <a:lnSpc>
                <a:spcPct val="100000"/>
              </a:lnSpc>
              <a:spcBef>
                <a:spcPct val="20000"/>
              </a:spcBef>
              <a:buFont typeface="Arial"/>
              <a:buChar char="•"/>
            </a:pPr>
            <a:r>
              <a:rPr lang="en-US" sz="2000" dirty="0" smtClean="0">
                <a:solidFill>
                  <a:prstClr val="black"/>
                </a:solidFill>
              </a:rPr>
              <a:t>Multiple methods using zero</a:t>
            </a:r>
            <a:r>
              <a:rPr lang="en-US" sz="2000" dirty="0">
                <a:solidFill>
                  <a:prstClr val="black"/>
                </a:solidFill>
              </a:rPr>
              <a:t>-inflated negative binomial (ZINB) models have been proposed </a:t>
            </a:r>
            <a:r>
              <a:rPr lang="en-US" sz="2000" dirty="0" smtClean="0">
                <a:solidFill>
                  <a:prstClr val="black"/>
                </a:solidFill>
              </a:rPr>
              <a:t>(</a:t>
            </a:r>
            <a:r>
              <a:rPr lang="en-US" sz="2000" i="1" u="sng" dirty="0" smtClean="0">
                <a:solidFill>
                  <a:srgbClr val="0000FF"/>
                </a:solidFill>
                <a:hlinkClick r:id="rId4"/>
              </a:rPr>
              <a:t>MAST</a:t>
            </a:r>
            <a:r>
              <a:rPr lang="en-US" sz="2000" i="1" u="sng" dirty="0">
                <a:solidFill>
                  <a:srgbClr val="0000FF"/>
                </a:solidFill>
                <a:hlinkClick r:id="rId4"/>
              </a:rPr>
              <a:t>, </a:t>
            </a:r>
            <a:r>
              <a:rPr lang="en-US" sz="2000" i="1" u="sng" dirty="0">
                <a:solidFill>
                  <a:schemeClr val="accent1"/>
                </a:solidFill>
              </a:rPr>
              <a:t>SCDE</a:t>
            </a:r>
            <a:r>
              <a:rPr lang="en-US" sz="2000" i="1" dirty="0">
                <a:solidFill>
                  <a:prstClr val="black"/>
                </a:solidFill>
              </a:rPr>
              <a:t>)</a:t>
            </a:r>
            <a:r>
              <a:rPr lang="en-US" sz="2000" i="1" dirty="0" smtClean="0">
                <a:solidFill>
                  <a:prstClr val="black"/>
                </a:solidFill>
              </a:rPr>
              <a:t>.</a:t>
            </a:r>
          </a:p>
          <a:p>
            <a:pPr marL="342900" lvl="0" indent="-342900" algn="l" defTabSz="457200">
              <a:lnSpc>
                <a:spcPct val="100000"/>
              </a:lnSpc>
              <a:spcBef>
                <a:spcPct val="20000"/>
              </a:spcBef>
              <a:buFont typeface="Arial"/>
              <a:buChar char="•"/>
            </a:pPr>
            <a:r>
              <a:rPr lang="en-US" sz="2000" dirty="0" smtClean="0"/>
              <a:t>MAST tests </a:t>
            </a:r>
            <a:r>
              <a:rPr lang="en-US" sz="2000" dirty="0"/>
              <a:t>for </a:t>
            </a:r>
            <a:r>
              <a:rPr lang="en-US" sz="2000" dirty="0" smtClean="0"/>
              <a:t>DE using </a:t>
            </a:r>
            <a:r>
              <a:rPr lang="en-US" sz="2000" dirty="0"/>
              <a:t>a hurdle model to combine tests of discrete (0 </a:t>
            </a:r>
            <a:r>
              <a:rPr lang="en-US" sz="2000" dirty="0" err="1"/>
              <a:t>vs</a:t>
            </a:r>
            <a:r>
              <a:rPr lang="en-US" sz="2000" dirty="0"/>
              <a:t> not zero) and continuous (non-zero values) aspects of gene </a:t>
            </a:r>
            <a:r>
              <a:rPr lang="en-US" sz="2000" dirty="0" smtClean="0"/>
              <a:t>expression. Gene Set enrichment analyses included. </a:t>
            </a:r>
          </a:p>
          <a:p>
            <a:pPr marL="342900" lvl="0" indent="-342900" algn="l" defTabSz="457200">
              <a:lnSpc>
                <a:spcPct val="100000"/>
              </a:lnSpc>
              <a:spcBef>
                <a:spcPct val="20000"/>
              </a:spcBef>
              <a:buFont typeface="Arial"/>
              <a:buChar char="•"/>
            </a:pPr>
            <a:r>
              <a:rPr lang="en-US" sz="2000" dirty="0" smtClean="0"/>
              <a:t>SCDE fits </a:t>
            </a:r>
            <a:r>
              <a:rPr lang="en-US" sz="2000" dirty="0"/>
              <a:t>a ZINB model to expression data using Bayesian statistics</a:t>
            </a:r>
            <a:r>
              <a:rPr lang="en-US" sz="2000" dirty="0" smtClean="0"/>
              <a:t>. (</a:t>
            </a:r>
            <a:r>
              <a:rPr lang="en-US" sz="2000" dirty="0" smtClean="0">
                <a:solidFill>
                  <a:srgbClr val="FF0000"/>
                </a:solidFill>
              </a:rPr>
              <a:t>long processing time</a:t>
            </a:r>
            <a:r>
              <a:rPr lang="en-US" sz="2000" dirty="0" smtClean="0"/>
              <a:t>)</a:t>
            </a:r>
          </a:p>
          <a:p>
            <a:pPr marL="342900" lvl="0" indent="-342900" algn="l" defTabSz="457200">
              <a:lnSpc>
                <a:spcPct val="100000"/>
              </a:lnSpc>
              <a:spcBef>
                <a:spcPct val="20000"/>
              </a:spcBef>
              <a:buFont typeface="Arial"/>
              <a:buChar char="•"/>
            </a:pPr>
            <a:r>
              <a:rPr lang="en-US" sz="2000" dirty="0" err="1"/>
              <a:t>e</a:t>
            </a:r>
            <a:r>
              <a:rPr lang="en-US" sz="2000" dirty="0" err="1" smtClean="0"/>
              <a:t>dgeR</a:t>
            </a:r>
            <a:r>
              <a:rPr lang="en-US" sz="2000" dirty="0" smtClean="0"/>
              <a:t> </a:t>
            </a:r>
            <a:r>
              <a:rPr lang="mr-IN" sz="2000" dirty="0" smtClean="0"/>
              <a:t>…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04022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5446269" y="1481501"/>
            <a:ext cx="6533594" cy="4188034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682977" y="1456267"/>
            <a:ext cx="3597916" cy="3567290"/>
            <a:chOff x="2285999" y="496710"/>
            <a:chExt cx="3597916" cy="428413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285999" y="496710"/>
              <a:ext cx="3285067" cy="1140178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617156" y="2139243"/>
              <a:ext cx="778933" cy="81279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364090" y="3860799"/>
              <a:ext cx="609599" cy="76764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44534" y="1591732"/>
              <a:ext cx="293512" cy="547511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10666" y="3005665"/>
              <a:ext cx="293512" cy="64628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09156" y="3708399"/>
              <a:ext cx="1478845" cy="1072445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951111" y="2139243"/>
              <a:ext cx="643469" cy="812799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2964871" y="3177398"/>
              <a:ext cx="20271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 smtClean="0">
                  <a:solidFill>
                    <a:schemeClr val="bg1">
                      <a:lumMod val="50000"/>
                    </a:schemeClr>
                  </a:solidFill>
                </a:rPr>
                <a:t>Quality control /gene filtering</a:t>
              </a:r>
              <a:endParaRPr lang="en-US" sz="1200" i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489823" y="1690511"/>
              <a:ext cx="24547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 smtClean="0">
                  <a:solidFill>
                    <a:schemeClr val="bg1">
                      <a:lumMod val="50000"/>
                    </a:schemeClr>
                  </a:solidFill>
                </a:rPr>
                <a:t>UMI correction for </a:t>
              </a:r>
              <a:r>
                <a:rPr lang="en-US" sz="1200" i="1" dirty="0" err="1" smtClean="0">
                  <a:solidFill>
                    <a:schemeClr val="bg1">
                      <a:lumMod val="50000"/>
                    </a:schemeClr>
                  </a:solidFill>
                </a:rPr>
                <a:t>overamplification</a:t>
              </a:r>
              <a:endParaRPr lang="en-US" sz="1200" i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96089" y="756355"/>
              <a:ext cx="4878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BAM</a:t>
              </a:r>
            </a:p>
            <a:p>
              <a:r>
                <a:rPr lang="en-US" sz="1200" dirty="0" smtClean="0"/>
                <a:t>Files</a:t>
              </a:r>
              <a:endParaRPr lang="en-US" sz="12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579312" y="671842"/>
            <a:ext cx="1492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Preprocessing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30270" y="2869119"/>
            <a:ext cx="1072444" cy="513220"/>
          </a:xfrm>
          <a:prstGeom prst="rect">
            <a:avLst/>
          </a:prstGeom>
        </p:spPr>
      </p:pic>
      <p:sp>
        <p:nvSpPr>
          <p:cNvPr id="19" name="Double Bracket 18"/>
          <p:cNvSpPr/>
          <p:nvPr/>
        </p:nvSpPr>
        <p:spPr>
          <a:xfrm>
            <a:off x="349956" y="1250323"/>
            <a:ext cx="4120444" cy="4269948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7966868" y="671842"/>
            <a:ext cx="146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 analyses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0123420" y="6003212"/>
            <a:ext cx="2068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Adapted from Liu and </a:t>
            </a:r>
            <a:r>
              <a:rPr lang="en-US" sz="1200" dirty="0" err="1" smtClean="0"/>
              <a:t>Trapnell</a:t>
            </a:r>
            <a:endParaRPr lang="en-US" sz="1200" dirty="0"/>
          </a:p>
          <a:p>
            <a:r>
              <a:rPr lang="en-US" sz="1200" dirty="0" smtClean="0"/>
              <a:t>F1000 Res. </a:t>
            </a:r>
            <a:r>
              <a:rPr lang="en-US" sz="1200" dirty="0"/>
              <a:t>2016 Feb 17;5.</a:t>
            </a:r>
          </a:p>
        </p:txBody>
      </p:sp>
    </p:spTree>
    <p:extLst>
      <p:ext uri="{BB962C8B-B14F-4D97-AF65-F5344CB8AC3E}">
        <p14:creationId xmlns:p14="http://schemas.microsoft.com/office/powerpoint/2010/main" val="370880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8599" y="3447032"/>
            <a:ext cx="5347133" cy="33419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50231" y="1340597"/>
            <a:ext cx="2170531" cy="2927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2" dirty="0"/>
              <a:t>Multiple Sources of Variance: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10653" y="1620330"/>
            <a:ext cx="2011513" cy="189571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302" b="1" u="sng" dirty="0"/>
              <a:t>Biological</a:t>
            </a:r>
            <a:r>
              <a:rPr lang="en-US" sz="1302" b="1" dirty="0"/>
              <a:t>: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Cell Type Heterogeneity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Genetics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Cell State/</a:t>
            </a:r>
            <a:r>
              <a:rPr lang="en-US" sz="1302" dirty="0" err="1"/>
              <a:t>Microenvir</a:t>
            </a:r>
            <a:r>
              <a:rPr lang="en-US" sz="1302" dirty="0"/>
              <a:t>.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 err="1"/>
              <a:t>GExpr</a:t>
            </a:r>
            <a:r>
              <a:rPr lang="en-US" sz="1302" dirty="0"/>
              <a:t> </a:t>
            </a:r>
            <a:r>
              <a:rPr lang="en-US" sz="1302" dirty="0" err="1"/>
              <a:t>Stochasticity</a:t>
            </a:r>
            <a:endParaRPr lang="en-US" sz="1302" dirty="0"/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Cell Cycle Dynamics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Transcriptional Bursts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Oscillations</a:t>
            </a:r>
          </a:p>
          <a:p>
            <a:r>
              <a:rPr lang="is-IS" sz="1302" dirty="0"/>
              <a:t>…</a:t>
            </a:r>
            <a:endParaRPr lang="en-US" sz="1302" dirty="0"/>
          </a:p>
        </p:txBody>
      </p:sp>
      <p:sp>
        <p:nvSpPr>
          <p:cNvPr id="7" name="TextBox 6"/>
          <p:cNvSpPr txBox="1"/>
          <p:nvPr/>
        </p:nvSpPr>
        <p:spPr>
          <a:xfrm>
            <a:off x="6494257" y="1620331"/>
            <a:ext cx="2375196" cy="18957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302" b="1" u="sng" dirty="0"/>
              <a:t>Technical</a:t>
            </a:r>
            <a:r>
              <a:rPr lang="en-US" sz="1302" b="1" dirty="0"/>
              <a:t>: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Capture Efficiency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Amplification Bias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PCR artifacts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Contamination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Cell Doublets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Cell Damage</a:t>
            </a:r>
          </a:p>
          <a:p>
            <a:pPr marL="206712" indent="-206712">
              <a:buFont typeface="Arial"/>
              <a:buChar char="•"/>
            </a:pPr>
            <a:r>
              <a:rPr lang="en-US" sz="1302" dirty="0"/>
              <a:t>Sampling (Jackpot Effects)</a:t>
            </a:r>
          </a:p>
          <a:p>
            <a:r>
              <a:rPr lang="is-IS" sz="1302" dirty="0"/>
              <a:t>…</a:t>
            </a:r>
            <a:endParaRPr lang="en-US" sz="1302" dirty="0"/>
          </a:p>
        </p:txBody>
      </p:sp>
      <p:pic>
        <p:nvPicPr>
          <p:cNvPr id="8" name="Picture 7" descr="1354075811-2400px.png"/>
          <p:cNvPicPr>
            <a:picLocks noChangeAspect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5376" y="2582936"/>
            <a:ext cx="361549" cy="434947"/>
          </a:xfrm>
          <a:prstGeom prst="rect">
            <a:avLst/>
          </a:prstGeom>
        </p:spPr>
      </p:pic>
      <p:sp>
        <p:nvSpPr>
          <p:cNvPr id="9" name="Left Brace 8"/>
          <p:cNvSpPr/>
          <p:nvPr/>
        </p:nvSpPr>
        <p:spPr>
          <a:xfrm>
            <a:off x="4188933" y="2390443"/>
            <a:ext cx="99081" cy="928848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02"/>
          </a:p>
        </p:txBody>
      </p:sp>
      <p:sp>
        <p:nvSpPr>
          <p:cNvPr id="10" name="Left Brace 9"/>
          <p:cNvSpPr/>
          <p:nvPr/>
        </p:nvSpPr>
        <p:spPr>
          <a:xfrm>
            <a:off x="4275003" y="1835356"/>
            <a:ext cx="110252" cy="820987"/>
          </a:xfrm>
          <a:prstGeom prst="lef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02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84877" y="1959062"/>
            <a:ext cx="496133" cy="4961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381956" y="290681"/>
            <a:ext cx="8477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The key characteristic / hurdle in SC data is multiple, confounded sources of variance 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9346692" y="5914258"/>
            <a:ext cx="2209259" cy="404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i="1" dirty="0"/>
              <a:t>Reproduced according to</a:t>
            </a:r>
          </a:p>
          <a:p>
            <a:r>
              <a:rPr lang="en-US" sz="1013" i="1" dirty="0" err="1"/>
              <a:t>Kharchenko</a:t>
            </a:r>
            <a:r>
              <a:rPr lang="en-US" sz="1013" i="1" dirty="0"/>
              <a:t> et. al, Nat. Methods 2014 </a:t>
            </a:r>
          </a:p>
        </p:txBody>
      </p:sp>
    </p:spTree>
    <p:extLst>
      <p:ext uri="{BB962C8B-B14F-4D97-AF65-F5344CB8AC3E}">
        <p14:creationId xmlns:p14="http://schemas.microsoft.com/office/powerpoint/2010/main" val="46386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63307" y="386862"/>
            <a:ext cx="2986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Data Filtering 1 (Cell filtering)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886221" y="1055077"/>
            <a:ext cx="7714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The goal is to remove </a:t>
            </a:r>
            <a:r>
              <a:rPr lang="en-US" b="1" dirty="0"/>
              <a:t>s</a:t>
            </a:r>
            <a:r>
              <a:rPr lang="en-US" b="1" dirty="0" smtClean="0"/>
              <a:t>purious cells (</a:t>
            </a:r>
            <a:r>
              <a:rPr lang="en-US" b="1" dirty="0" err="1" smtClean="0"/>
              <a:t>e.g</a:t>
            </a:r>
            <a:r>
              <a:rPr lang="en-US" b="1" dirty="0" smtClean="0"/>
              <a:t> damaged/lysed, apoptotic, doublets</a:t>
            </a:r>
            <a:r>
              <a:rPr lang="is-IS" b="1" dirty="0" smtClean="0"/>
              <a:t>…</a:t>
            </a:r>
            <a:r>
              <a:rPr lang="en-US" b="1" dirty="0" smtClean="0"/>
              <a:t> )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620888" y="1723292"/>
            <a:ext cx="46397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 smtClean="0"/>
              <a:t>Prior information/domain knowledge</a:t>
            </a:r>
            <a:endParaRPr lang="en-US" b="1" dirty="0"/>
          </a:p>
          <a:p>
            <a:r>
              <a:rPr lang="en-US" dirty="0" err="1"/>
              <a:t>e</a:t>
            </a:r>
            <a:r>
              <a:rPr lang="en-US" dirty="0" err="1" smtClean="0"/>
              <a:t>.g</a:t>
            </a:r>
            <a:r>
              <a:rPr lang="en-US" dirty="0" smtClean="0"/>
              <a:t> cells of interest contain know gene-set signatures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620888" y="3154025"/>
            <a:ext cx="41539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2. Library size </a:t>
            </a:r>
            <a:r>
              <a:rPr lang="en-US" dirty="0" smtClean="0"/>
              <a:t>(number of detected genes)</a:t>
            </a:r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6471693" y="1764404"/>
            <a:ext cx="51058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3. Proportion of MT reads </a:t>
            </a:r>
            <a:r>
              <a:rPr lang="en-US" dirty="0" smtClean="0"/>
              <a:t>(evidence of cell damage)</a:t>
            </a:r>
            <a:endParaRPr lang="en-US" b="1" dirty="0"/>
          </a:p>
        </p:txBody>
      </p:sp>
      <p:sp>
        <p:nvSpPr>
          <p:cNvPr id="13" name="Rectangle 12"/>
          <p:cNvSpPr/>
          <p:nvPr/>
        </p:nvSpPr>
        <p:spPr>
          <a:xfrm>
            <a:off x="6592014" y="5298912"/>
            <a:ext cx="4865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4. Doublets</a:t>
            </a:r>
            <a:r>
              <a:rPr lang="en-US" dirty="0" smtClean="0"/>
              <a:t> (tough to identify only based on data)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1693" y="2133736"/>
            <a:ext cx="4876800" cy="263378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3821" y="3798279"/>
            <a:ext cx="4876800" cy="262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854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273347" y="787003"/>
            <a:ext cx="8278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The goal is to remove uninformative / noisy genes in order to improve cell </a:t>
            </a:r>
            <a:r>
              <a:rPr lang="en-US" dirty="0" err="1" smtClean="0"/>
              <a:t>separability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82774" y="209886"/>
            <a:ext cx="3171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Data Filtering 2 (Gene Filtering)</a:t>
            </a:r>
            <a:endParaRPr lang="en-US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331" y="2997200"/>
            <a:ext cx="4876800" cy="304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3564" y="1421774"/>
            <a:ext cx="52215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 smtClean="0"/>
              <a:t>Based on prior information / domain knowledge</a:t>
            </a:r>
            <a:endParaRPr lang="en-US" b="1" dirty="0"/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err="1" smtClean="0"/>
              <a:t>e.g</a:t>
            </a:r>
            <a:r>
              <a:rPr lang="en-US" dirty="0" smtClean="0"/>
              <a:t> MT and ribosomal genes (typically  noisy, BUT depends on the problem)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Retain only gene sets relevant to the problem at hand. </a:t>
            </a:r>
          </a:p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804" y="2997200"/>
            <a:ext cx="4876800" cy="304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989331" y="1421774"/>
            <a:ext cx="46317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en-US" b="1" dirty="0" smtClean="0"/>
              <a:t>Data-driven: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Based on criteria for over/under-dispersion </a:t>
            </a:r>
          </a:p>
          <a:p>
            <a:pPr marL="342900" indent="-342900">
              <a:buAutoNum type="arabicPeriod" startAt="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070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34" y="2923825"/>
            <a:ext cx="4339448" cy="271215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7805" y="2923825"/>
            <a:ext cx="4285262" cy="267828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28704" y="775368"/>
            <a:ext cx="2480014" cy="1425927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6296303" y="895579"/>
            <a:ext cx="340698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Induced </a:t>
            </a:r>
            <a:r>
              <a:rPr lang="en-US" sz="1400" dirty="0"/>
              <a:t>pluripotent stem cells generated from three different individuals (A, B and C) with three replicates of 96 cells each (A.r1, A.r2, A.r3, </a:t>
            </a:r>
            <a:r>
              <a:rPr lang="en-US" sz="1400" dirty="0" smtClean="0"/>
              <a:t>…). Data from:</a:t>
            </a:r>
          </a:p>
          <a:p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733778" y="5576711"/>
            <a:ext cx="4334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Cell population </a:t>
            </a:r>
            <a:r>
              <a:rPr lang="en-US" dirty="0" err="1" smtClean="0"/>
              <a:t>separability</a:t>
            </a:r>
            <a:r>
              <a:rPr lang="en-US" dirty="0" smtClean="0"/>
              <a:t> can be poor.</a:t>
            </a:r>
          </a:p>
          <a:p>
            <a:r>
              <a:rPr lang="en-US" dirty="0" smtClean="0"/>
              <a:t>First PC(s) often dominated by library size.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7261013" y="5576711"/>
            <a:ext cx="43349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Similar cells end up together</a:t>
            </a:r>
          </a:p>
          <a:p>
            <a:r>
              <a:rPr lang="en-US" dirty="0" smtClean="0"/>
              <a:t>Large distances are meaningless.</a:t>
            </a:r>
          </a:p>
          <a:p>
            <a:r>
              <a:rPr lang="en-US" dirty="0" err="1" smtClean="0"/>
              <a:t>tSNE</a:t>
            </a:r>
            <a:r>
              <a:rPr lang="en-US" dirty="0" smtClean="0"/>
              <a:t> space should not be used for clustering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492978" y="230639"/>
            <a:ext cx="3527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Data visualization (cell embedding)</a:t>
            </a:r>
            <a:endParaRPr lang="en-US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1014904" y="240238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PCA</a:t>
            </a:r>
            <a:endParaRPr lang="en-US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7322919" y="2306890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tSNE</a:t>
            </a:r>
            <a:endParaRPr lang="en-US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7999796" y="2009418"/>
            <a:ext cx="32890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non-linear</a:t>
            </a:r>
            <a:r>
              <a:rPr lang="en-US" sz="1400" dirty="0"/>
              <a:t>, </a:t>
            </a:r>
            <a:r>
              <a:rPr lang="en-US" sz="1400" b="1" dirty="0"/>
              <a:t>stochastic</a:t>
            </a:r>
            <a:r>
              <a:rPr lang="en-US" sz="1400" dirty="0"/>
              <a:t> projection technique that attempts to find a mapping of the data on a low subspace while preserving local distances between cells.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698851" y="2325436"/>
            <a:ext cx="35447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linear </a:t>
            </a:r>
            <a:r>
              <a:rPr lang="en-US" sz="1400" dirty="0"/>
              <a:t>transformation procedure that identifies the directions of maximum variance 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206728" y="1550748"/>
            <a:ext cx="1773114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Tung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et al.,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Sci. Rep.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2017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23225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99466" y="338666"/>
            <a:ext cx="3672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Subpopulation detection </a:t>
            </a:r>
            <a:r>
              <a:rPr lang="en-US" b="1" smtClean="0"/>
              <a:t>(clustering)</a:t>
            </a:r>
            <a:endParaRPr lang="en-US" b="1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24" y="2294237"/>
            <a:ext cx="5049982" cy="23600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6889" y="1039912"/>
            <a:ext cx="2265372" cy="226537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506598" y="3500104"/>
            <a:ext cx="4403181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 smtClean="0">
                <a:latin typeface="+mn-lt"/>
              </a:rPr>
              <a:t>Graph-based cell-type identification: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+mn-lt"/>
              </a:rPr>
              <a:t>Cells are nodes in a graph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+mn-lt"/>
              </a:rPr>
              <a:t>Cell types are coherent “node communities”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+mn-lt"/>
              </a:rPr>
              <a:t>Rely on ideas from Network Analytics and Graph Theory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+mn-lt"/>
              </a:rPr>
              <a:t>Deal well with continuous distortions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+mn-lt"/>
              </a:rPr>
              <a:t>Out-perform density-based approaches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>
              <a:latin typeface="+mn-lt"/>
            </a:endParaRPr>
          </a:p>
          <a:p>
            <a:r>
              <a:rPr lang="en-US" dirty="0" smtClean="0">
                <a:latin typeface="+mn-lt"/>
              </a:rPr>
              <a:t>Examples:</a:t>
            </a:r>
          </a:p>
          <a:p>
            <a:r>
              <a:rPr lang="en-US" dirty="0" err="1" smtClean="0"/>
              <a:t>PhenoGraph</a:t>
            </a:r>
            <a:r>
              <a:rPr lang="en-US" dirty="0" smtClean="0"/>
              <a:t>, SNN-</a:t>
            </a:r>
            <a:r>
              <a:rPr lang="en-US" dirty="0" err="1" smtClean="0"/>
              <a:t>cliq</a:t>
            </a:r>
            <a:r>
              <a:rPr lang="en-US" dirty="0" smtClean="0"/>
              <a:t>, SEURAT, SIMLR, </a:t>
            </a:r>
            <a:r>
              <a:rPr lang="en-US" b="1" dirty="0" err="1" smtClean="0"/>
              <a:t>Griph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33051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478845" y="4170864"/>
            <a:ext cx="1951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Same means</a:t>
            </a:r>
          </a:p>
          <a:p>
            <a:r>
              <a:rPr lang="en-US" dirty="0" smtClean="0"/>
              <a:t>Different variances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228494" y="4170864"/>
            <a:ext cx="1693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Different means</a:t>
            </a:r>
          </a:p>
          <a:p>
            <a:r>
              <a:rPr lang="en-US" dirty="0" smtClean="0"/>
              <a:t>Same variance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878252" y="4170864"/>
            <a:ext cx="18616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Different mean</a:t>
            </a:r>
          </a:p>
          <a:p>
            <a:r>
              <a:rPr lang="en-US" dirty="0" smtClean="0"/>
              <a:t>Different variance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045002" y="2895219"/>
            <a:ext cx="9408510" cy="1174045"/>
            <a:chOff x="1045002" y="2895219"/>
            <a:chExt cx="9408510" cy="117404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045002" y="2895219"/>
              <a:ext cx="8060267" cy="1174045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290756" y="3118364"/>
              <a:ext cx="1162756" cy="86322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9330286" y="4170863"/>
            <a:ext cx="1083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Different</a:t>
            </a:r>
          </a:p>
          <a:p>
            <a:r>
              <a:rPr lang="en-US" dirty="0" smtClean="0"/>
              <a:t>Skewness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459112" y="372534"/>
            <a:ext cx="3526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Identify changes in gene regulation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520733" y="958673"/>
            <a:ext cx="87150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Typically happens at the level of subpopulations (not single cells)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fact that we are looking at populations opens the possibility to address questions/make inferences that are impossible using bulk </a:t>
            </a:r>
            <a:r>
              <a:rPr lang="en-US" dirty="0" err="1" smtClean="0"/>
              <a:t>RNAseq</a:t>
            </a:r>
            <a:r>
              <a:rPr lang="en-US" dirty="0" smtClean="0"/>
              <a:t>.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e.g</a:t>
            </a:r>
            <a:r>
              <a:rPr lang="en-US" dirty="0" smtClean="0"/>
              <a:t> </a:t>
            </a:r>
            <a:r>
              <a:rPr lang="en-US" dirty="0" err="1" smtClean="0"/>
              <a:t>Tx</a:t>
            </a:r>
            <a:r>
              <a:rPr lang="en-US" dirty="0" smtClean="0"/>
              <a:t> stochasticity, </a:t>
            </a:r>
            <a:r>
              <a:rPr lang="en-US" dirty="0" err="1" smtClean="0"/>
              <a:t>Tx</a:t>
            </a:r>
            <a:r>
              <a:rPr lang="en-US" dirty="0" smtClean="0"/>
              <a:t> bursting</a:t>
            </a:r>
            <a:r>
              <a:rPr lang="is-IS" dirty="0" smtClean="0"/>
              <a:t>…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894667" y="5486400"/>
            <a:ext cx="5644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Specific methods dealing with the “quirks” of SC data exist </a:t>
            </a:r>
            <a:r>
              <a:rPr lang="en-US" smtClean="0"/>
              <a:t>but simple non-parametric </a:t>
            </a:r>
            <a:r>
              <a:rPr lang="en-US" dirty="0" smtClean="0"/>
              <a:t>tests perform rather well</a:t>
            </a:r>
            <a:r>
              <a:rPr lang="is-IS" dirty="0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17765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457199" y="274638"/>
            <a:ext cx="11208657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Removing Unwanted Variation</a:t>
            </a:r>
            <a:endParaRPr lang="en-US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57199" y="1600200"/>
            <a:ext cx="11208657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Use control </a:t>
            </a:r>
            <a:r>
              <a:rPr lang="en-US" sz="2000" dirty="0" smtClean="0"/>
              <a:t>genes: </a:t>
            </a:r>
            <a:r>
              <a:rPr lang="en-US" sz="2000" dirty="0" smtClean="0"/>
              <a:t>- </a:t>
            </a:r>
            <a:r>
              <a:rPr lang="en-US" sz="2000" dirty="0" smtClean="0"/>
              <a:t>spike-ins, </a:t>
            </a:r>
            <a:r>
              <a:rPr lang="en-US" sz="2000" dirty="0" smtClean="0"/>
              <a:t>housekeeping genes, or endogenous genes (</a:t>
            </a:r>
            <a:r>
              <a:rPr lang="en-US" sz="2000" i="1" dirty="0" err="1" smtClean="0"/>
              <a:t>RUVg</a:t>
            </a:r>
            <a:r>
              <a:rPr lang="en-US" sz="2000" i="1" dirty="0" smtClean="0"/>
              <a:t>) 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Use replicate/negative control samples (</a:t>
            </a:r>
            <a:r>
              <a:rPr lang="en-US" sz="2000" i="1" dirty="0" smtClean="0">
                <a:hlinkClick r:id="rId2"/>
              </a:rPr>
              <a:t>RUVs) 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Specify sources of wanted and unwanted variation in a mixed effects linear model (</a:t>
            </a:r>
            <a:r>
              <a:rPr lang="en-US" sz="2000" i="1" dirty="0" smtClean="0">
                <a:hlinkClick r:id="rId3"/>
              </a:rPr>
              <a:t>ruv_mixed_model) 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Specify sources of unwanted variation as topological constraints in a graph-</a:t>
            </a:r>
            <a:r>
              <a:rPr lang="en-US" sz="2000" dirty="0" err="1" smtClean="0"/>
              <a:t>basel</a:t>
            </a:r>
            <a:r>
              <a:rPr lang="en-US" sz="2000" dirty="0" smtClean="0"/>
              <a:t> model (</a:t>
            </a:r>
            <a:r>
              <a:rPr lang="en-US" sz="2000" i="1" dirty="0" smtClean="0">
                <a:hlinkClick r:id="rId4"/>
              </a:rPr>
              <a:t>griph) 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Multiple other methods work on similar principles, </a:t>
            </a:r>
            <a:r>
              <a:rPr lang="en-US" sz="2000" dirty="0" err="1" smtClean="0"/>
              <a:t>eg</a:t>
            </a:r>
            <a:r>
              <a:rPr lang="en-US" sz="2000" dirty="0" smtClean="0"/>
              <a:t>. </a:t>
            </a:r>
            <a:r>
              <a:rPr lang="en-US" sz="2000" i="1" dirty="0" smtClean="0">
                <a:hlinkClick r:id="rId5"/>
              </a:rPr>
              <a:t>BASiCS, </a:t>
            </a:r>
            <a:r>
              <a:rPr lang="en-US" sz="2000" i="1" dirty="0" smtClean="0">
                <a:hlinkClick r:id="rId6"/>
              </a:rPr>
              <a:t>scLVM</a:t>
            </a:r>
            <a:r>
              <a:rPr lang="en-US" sz="2000" i="1" u="sng" dirty="0" smtClean="0">
                <a:solidFill>
                  <a:srgbClr val="4472C4"/>
                </a:solidFill>
                <a:hlinkClick r:id="rId6"/>
              </a:rPr>
              <a:t>, </a:t>
            </a:r>
            <a:r>
              <a:rPr lang="en-US" sz="2000" i="1" u="sng" dirty="0" err="1" smtClean="0">
                <a:solidFill>
                  <a:srgbClr val="4472C4"/>
                </a:solidFill>
              </a:rPr>
              <a:t>RUVr</a:t>
            </a:r>
            <a:r>
              <a:rPr lang="en-US" sz="2000" i="1" dirty="0" smtClean="0"/>
              <a:t>, etc.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42898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626</Words>
  <Application>Microsoft Macintosh PowerPoint</Application>
  <PresentationFormat>Widescreen</PresentationFormat>
  <Paragraphs>126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Calibri Light</vt:lpstr>
      <vt:lpstr>Mangal</vt:lpstr>
      <vt:lpstr>Times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Panagiotis Papasaikas</dc:creator>
  <cp:lastModifiedBy>Panagiotis Papasaikas</cp:lastModifiedBy>
  <cp:revision>29</cp:revision>
  <dcterms:created xsi:type="dcterms:W3CDTF">2018-01-25T10:27:44Z</dcterms:created>
  <dcterms:modified xsi:type="dcterms:W3CDTF">2018-01-25T14:52:14Z</dcterms:modified>
</cp:coreProperties>
</file>

<file path=docProps/thumbnail.jpeg>
</file>